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9"/>
  </p:notesMasterIdLst>
  <p:sldIdLst>
    <p:sldId id="258" r:id="rId3"/>
    <p:sldId id="259" r:id="rId4"/>
    <p:sldId id="256" r:id="rId5"/>
    <p:sldId id="260" r:id="rId6"/>
    <p:sldId id="262" r:id="rId7"/>
    <p:sldId id="263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1218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notesMaster" Target="notesMasters/notesMaster1.xml"/><Relationship Id="rId14" Type="http://schemas.microsoft.com/office/2015/10/relationships/revisionInfo" Target="revisionInfo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4705A0B-EE8D-45C0-B70D-8709835F17AF}" type="datetimeFigureOut">
              <a:rPr lang="en-GB" smtClean="0"/>
              <a:pPr/>
              <a:t>13/06/2018</a:t>
            </a:fld>
            <a:endParaRPr lang="en-GB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AFA60C5-4769-4EFA-B002-B04C7FCFDFF7}" type="slidenum">
              <a:rPr lang="en-GB" smtClean="0"/>
              <a:pPr/>
              <a:t>‹#›</a:t>
            </a:fld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72015029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spcBef>
                <a:spcPct val="30000"/>
              </a:spcBef>
              <a:defRPr sz="1200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30000"/>
              </a:spcBef>
              <a:spcAft>
                <a:spcPct val="0"/>
              </a:spcAft>
              <a:defRPr sz="1200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ct val="0"/>
              </a:spcBef>
            </a:pPr>
            <a:fld id="{BBB059D1-56EA-4E5D-8895-84099915A816}" type="slidenum">
              <a:rPr lang="en-US" altLang="en-US" smtClean="0"/>
              <a:pPr eaLnBrk="1" hangingPunct="1">
                <a:spcBef>
                  <a:spcPct val="0"/>
                </a:spcBef>
              </a:pPr>
              <a:t>1</a:t>
            </a:fld>
            <a:endParaRPr lang="en-US" altLang="en-US" dirty="0"/>
          </a:p>
        </p:txBody>
      </p:sp>
      <p:sp>
        <p:nvSpPr>
          <p:cNvPr id="3993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40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eaLnBrk="1" hangingPunct="1"/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91175882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7827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en-GB"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140985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 dirty="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grpSp>
        <p:nvGrpSpPr>
          <p:cNvPr id="5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6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 dirty="0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7" name="image1.png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09800" y="6176850"/>
            <a:ext cx="4267200" cy="304800"/>
          </a:xfrm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  <a:latin typeface="Calibri"/>
                <a:cs typeface="Calibri"/>
                <a:sym typeface="Calibri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dirty="0"/>
              <a:t>Rapid Response Teams Training</a:t>
            </a:r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lvl1pPr>
              <a:defRPr/>
            </a:lvl1pPr>
          </a:lstStyle>
          <a:p>
            <a:fld id="{641DA84D-6B13-4DF3-B65B-F09B8BB8C7B4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1356203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>
          <a:xfrm>
            <a:off x="84582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D6A613BE-47C0-4900-BDD3-FBF4F0FA4651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7680755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8382000" y="6481763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fld id="{A710C3AC-2753-431F-B300-29CC644D809A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853369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189212E-7EEF-474E-BAD5-E690FB6C06C3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1733623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dirty="0"/>
              <a:t>Rapid Response Teams Training</a:t>
            </a: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F3DD2E3D-E5A4-4523-9208-FA5290DDA112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286534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8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9D5047A-0E25-4095-99E5-D461DD111D74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6841430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3E9BC9DD-E369-4672-B478-B546514F658F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299774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3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1718731-5FE6-492D-BD72-52B453B01C98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3850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65ABD8E-E64D-4F34-8682-135332093944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0198379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74A7E39D-06B1-4D79-9212-016EF0155380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1756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222C279-9B2E-4222-BA3D-98325B57B10E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12260517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endParaRPr lang="en-US" dirty="0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B29A1650-9120-4C96-BED5-F20E40E936B3}" type="slidenum">
              <a:rPr lang="en-US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843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6/13/2018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33600" y="6356350"/>
            <a:ext cx="4648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r>
              <a:rPr lang="en-US" dirty="0"/>
              <a:t>Rapid Response Teams Training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02650" y="6481763"/>
            <a:ext cx="609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rgbClr val="898989"/>
                </a:solidFill>
              </a:defRPr>
            </a:lvl1pPr>
          </a:lstStyle>
          <a:p>
            <a:fld id="{264479D6-E1AD-4E5B-A4F8-2E59461ED891}" type="slidenum">
              <a:rPr lang="en-US"/>
              <a:pPr/>
              <a:t>‹#›</a:t>
            </a:fld>
            <a:endParaRPr lang="en-US" dirty="0"/>
          </a:p>
        </p:txBody>
      </p:sp>
      <p:sp>
        <p:nvSpPr>
          <p:cNvPr id="7" name="Subtitle 2"/>
          <p:cNvSpPr txBox="1">
            <a:spLocks/>
          </p:cNvSpPr>
          <p:nvPr userDrawn="1"/>
        </p:nvSpPr>
        <p:spPr>
          <a:xfrm>
            <a:off x="2209800" y="6176963"/>
            <a:ext cx="4267200" cy="304800"/>
          </a:xfrm>
          <a:prstGeom prst="rect">
            <a:avLst/>
          </a:prstGeom>
        </p:spPr>
        <p:txBody>
          <a:bodyPr/>
          <a:lstStyle>
            <a:lvl1pPr marL="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3200" kern="1200">
                <a:solidFill>
                  <a:schemeClr val="bg1"/>
                </a:solidFill>
                <a:latin typeface="Calibri"/>
                <a:ea typeface="+mn-ea"/>
                <a:cs typeface="Calibri"/>
                <a:sym typeface="Calibri"/>
              </a:defRPr>
            </a:lvl1pPr>
            <a:lvl2pPr marL="4572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indent="0" algn="ctr" rtl="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defRPr>
                <a:solidFill>
                  <a:srgbClr val="FFFFFF"/>
                </a:solidFill>
                <a:latin typeface="Calibri"/>
                <a:ea typeface="Calibri"/>
                <a:cs typeface="Calibri"/>
                <a:sym typeface="Calibri"/>
              </a:defRPr>
            </a:pPr>
            <a:r>
              <a:rPr lang="fr-FR" sz="1400" dirty="0">
                <a:solidFill>
                  <a:srgbClr val="FFFFFF"/>
                </a:solidFill>
                <a:ea typeface="Calibri"/>
              </a:rPr>
              <a:t>Rapid Response Teams Training</a:t>
            </a:r>
          </a:p>
        </p:txBody>
      </p:sp>
      <p:sp>
        <p:nvSpPr>
          <p:cNvPr id="1031" name="Shape 148"/>
          <p:cNvSpPr>
            <a:spLocks noChangeArrowheads="1"/>
          </p:cNvSpPr>
          <p:nvPr userDrawn="1"/>
        </p:nvSpPr>
        <p:spPr bwMode="auto">
          <a:xfrm>
            <a:off x="0" y="6096000"/>
            <a:ext cx="9144000" cy="762000"/>
          </a:xfrm>
          <a:prstGeom prst="rect">
            <a:avLst/>
          </a:prstGeom>
          <a:solidFill>
            <a:srgbClr val="0070C0"/>
          </a:solidFill>
          <a:ln>
            <a:noFill/>
          </a:ln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  <p:txBody>
          <a:bodyPr lIns="0" tIns="0" rIns="0" bIns="0" anchor="ctr"/>
          <a:lstStyle/>
          <a:p>
            <a:pPr algn="ctr"/>
            <a:endParaRPr lang="en-US" sz="1400" dirty="0">
              <a:solidFill>
                <a:srgbClr val="FFFFFF"/>
              </a:solidFill>
              <a:cs typeface="Calibri" pitchFamily="34" charset="0"/>
              <a:sym typeface="Calibri" pitchFamily="34" charset="0"/>
            </a:endParaRPr>
          </a:p>
        </p:txBody>
      </p:sp>
      <p:sp>
        <p:nvSpPr>
          <p:cNvPr id="9" name="Slide Number Placeholder 5"/>
          <p:cNvSpPr txBox="1">
            <a:spLocks/>
          </p:cNvSpPr>
          <p:nvPr userDrawn="1"/>
        </p:nvSpPr>
        <p:spPr>
          <a:xfrm>
            <a:off x="8686800" y="6481763"/>
            <a:ext cx="609600" cy="365125"/>
          </a:xfrm>
          <a:prstGeom prst="rect">
            <a:avLst/>
          </a:prstGeom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fld id="{450384FD-CC80-4B09-A768-218B646411B4}" type="slidenum">
              <a:rPr lang="en-US" sz="1600">
                <a:solidFill>
                  <a:schemeClr val="bg1"/>
                </a:solidFill>
              </a:rPr>
              <a:pPr eaLnBrk="1" hangingPunct="1"/>
              <a:t>‹#›</a:t>
            </a:fld>
            <a:endParaRPr lang="en-US" sz="1600" dirty="0">
              <a:solidFill>
                <a:schemeClr val="bg1"/>
              </a:solidFill>
            </a:endParaRPr>
          </a:p>
        </p:txBody>
      </p:sp>
      <p:grpSp>
        <p:nvGrpSpPr>
          <p:cNvPr id="1033" name="Group 147"/>
          <p:cNvGrpSpPr>
            <a:grpSpLocks noChangeAspect="1"/>
          </p:cNvGrpSpPr>
          <p:nvPr userDrawn="1"/>
        </p:nvGrpSpPr>
        <p:grpSpPr bwMode="auto">
          <a:xfrm>
            <a:off x="133350" y="6173788"/>
            <a:ext cx="1619250" cy="608012"/>
            <a:chOff x="0" y="0"/>
            <a:chExt cx="2838178" cy="923698"/>
          </a:xfrm>
        </p:grpSpPr>
        <p:sp>
          <p:nvSpPr>
            <p:cNvPr id="1035" name="Shape 145"/>
            <p:cNvSpPr>
              <a:spLocks noChangeArrowheads="1"/>
            </p:cNvSpPr>
            <p:nvPr/>
          </p:nvSpPr>
          <p:spPr bwMode="auto">
            <a:xfrm>
              <a:off x="0" y="0"/>
              <a:ext cx="2838179" cy="923699"/>
            </a:xfrm>
            <a:prstGeom prst="rect">
              <a:avLst/>
            </a:prstGeom>
            <a:solidFill>
              <a:srgbClr val="0070C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  <p:txBody>
            <a:bodyPr lIns="0" tIns="0" rIns="0" bIns="0" anchor="ctr"/>
            <a:lstStyle/>
            <a:p>
              <a:endParaRPr lang="en-US" dirty="0">
                <a:cs typeface="Calibri" pitchFamily="34" charset="0"/>
                <a:sym typeface="Calibri" pitchFamily="34" charset="0"/>
              </a:endParaRPr>
            </a:p>
          </p:txBody>
        </p:sp>
        <p:pic>
          <p:nvPicPr>
            <p:cNvPr id="1036" name="image1.png"/>
            <p:cNvPicPr>
              <a:picLocks noChangeAspect="1" noChangeArrowheads="1"/>
            </p:cNvPicPr>
            <p:nvPr/>
          </p:nvPicPr>
          <p:blipFill>
            <a:blip r:embed="rId14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0"/>
              <a:ext cx="2838179" cy="9236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rgbClr val="000000"/>
                  </a:solidFill>
                  <a:miter lim="400000"/>
                  <a:headEnd/>
                  <a:tailEnd/>
                </a14:hiddenLine>
              </a:ext>
            </a:extLst>
          </p:spPr>
        </p:pic>
      </p:grpSp>
      <p:sp>
        <p:nvSpPr>
          <p:cNvPr id="1034" name="TextBox 12"/>
          <p:cNvSpPr txBox="1">
            <a:spLocks noChangeArrowheads="1"/>
          </p:cNvSpPr>
          <p:nvPr userDrawn="1"/>
        </p:nvSpPr>
        <p:spPr bwMode="auto">
          <a:xfrm>
            <a:off x="2057400" y="6478588"/>
            <a:ext cx="2714205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cs typeface="Arial" charset="0"/>
              </a:defRPr>
            </a:lvl9pPr>
          </a:lstStyle>
          <a:p>
            <a:pPr eaLnBrk="1" hangingPunct="1"/>
            <a:r>
              <a:rPr lang="fr-FR" sz="1200" dirty="0">
                <a:solidFill>
                  <a:schemeClr val="bg1"/>
                </a:solidFill>
                <a:latin typeface="Arial Narrow" pitchFamily="34" charset="0"/>
              </a:rPr>
              <a:t>Formation des Équipes d’Intervention Rapide</a:t>
            </a:r>
            <a:endParaRPr lang="en-GB" sz="1200" dirty="0">
              <a:solidFill>
                <a:schemeClr val="bg1"/>
              </a:solidFill>
              <a:latin typeface="Arial Narrow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866872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rgbClr val="632523"/>
          </a:solidFill>
          <a:latin typeface="Arial" pitchFamily="34" charset="0"/>
          <a:ea typeface="+mj-ea"/>
          <a:cs typeface="Arial" pitchFamily="34" charset="0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rgbClr val="632523"/>
          </a:solidFill>
          <a:latin typeface="Arial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rgbClr val="10253F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mailto:ihrhrt@who.int" TargetMode="External"/><Relationship Id="rId2" Type="http://schemas.openxmlformats.org/officeDocument/2006/relationships/hyperlink" Target="https://extranet.who.int/hslp" TargetMode="External"/><Relationship Id="rId1" Type="http://schemas.openxmlformats.org/officeDocument/2006/relationships/slideLayout" Target="../slideLayouts/slideLayout1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Subtitle 2"/>
          <p:cNvSpPr>
            <a:spLocks noGrp="1"/>
          </p:cNvSpPr>
          <p:nvPr>
            <p:ph type="subTitle" idx="1"/>
          </p:nvPr>
        </p:nvSpPr>
        <p:spPr>
          <a:xfrm>
            <a:off x="0" y="4702314"/>
            <a:ext cx="9144000" cy="685800"/>
          </a:xfrm>
          <a:solidFill>
            <a:schemeClr val="bg1"/>
          </a:solidFill>
        </p:spPr>
        <p:txBody>
          <a:bodyPr>
            <a:normAutofit/>
          </a:bodyPr>
          <a:lstStyle/>
          <a:p>
            <a:pPr algn="l" eaLnBrk="1" hangingPunct="1"/>
            <a:r>
              <a:rPr lang="en-US" altLang="en-US" b="1" dirty="0">
                <a:solidFill>
                  <a:srgbClr val="002060"/>
                </a:solidFill>
                <a:cs typeface="Arial" charset="0"/>
              </a:rPr>
              <a:t>A2.1 </a:t>
            </a:r>
            <a:r>
              <a:rPr lang="en-US" altLang="en-US" b="1" dirty="0" err="1">
                <a:solidFill>
                  <a:srgbClr val="002060"/>
                </a:solidFill>
                <a:cs typeface="Arial" charset="0"/>
              </a:rPr>
              <a:t>Rôle</a:t>
            </a:r>
            <a:r>
              <a:rPr lang="en-US" altLang="en-US" b="1" dirty="0">
                <a:solidFill>
                  <a:srgbClr val="002060"/>
                </a:solidFill>
                <a:cs typeface="Arial" charset="0"/>
              </a:rPr>
              <a:t> des </a:t>
            </a:r>
            <a:r>
              <a:rPr lang="en-US" altLang="en-US" b="1" dirty="0" err="1">
                <a:solidFill>
                  <a:srgbClr val="002060"/>
                </a:solidFill>
                <a:cs typeface="Arial" charset="0"/>
              </a:rPr>
              <a:t>membres</a:t>
            </a:r>
            <a:r>
              <a:rPr lang="en-US" altLang="en-US" b="1" dirty="0">
                <a:solidFill>
                  <a:srgbClr val="002060"/>
                </a:solidFill>
                <a:cs typeface="Arial" charset="0"/>
              </a:rPr>
              <a:t> de </a:t>
            </a:r>
            <a:r>
              <a:rPr lang="en-US" altLang="en-US" b="1" dirty="0" err="1">
                <a:solidFill>
                  <a:srgbClr val="002060"/>
                </a:solidFill>
                <a:cs typeface="Arial" charset="0"/>
              </a:rPr>
              <a:t>l’EIR</a:t>
            </a:r>
            <a:endParaRPr lang="en-US" altLang="en-US" b="1" dirty="0">
              <a:solidFill>
                <a:srgbClr val="002060"/>
              </a:solidFill>
              <a:cs typeface="Arial" charset="0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0" y="5311914"/>
            <a:ext cx="251460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en-US" sz="2000" b="1" dirty="0">
                <a:solidFill>
                  <a:srgbClr val="002060"/>
                </a:solidFill>
                <a:cs typeface="Arial" charset="0"/>
              </a:rPr>
              <a:t>Durée : 45-60 min</a:t>
            </a:r>
          </a:p>
          <a:p>
            <a:endParaRPr lang="en-GB" sz="2000" dirty="0"/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2339752" y="86767"/>
            <a:ext cx="6794887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2500" lnSpcReduction="10000"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en-US" altLang="en-US" sz="3600" b="1" dirty="0">
                <a:solidFill>
                  <a:srgbClr val="0070C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Formation des </a:t>
            </a:r>
          </a:p>
          <a:p>
            <a:pPr algn="r"/>
            <a:r>
              <a:rPr lang="en-US" altLang="en-US" sz="3600" b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Équipes</a:t>
            </a:r>
            <a:r>
              <a:rPr lang="en-US" alt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3600" b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d’Intervention</a:t>
            </a:r>
            <a:r>
              <a:rPr lang="en-US" alt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en-US" altLang="en-US" sz="3600" b="1" dirty="0" err="1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Rapide</a:t>
            </a:r>
            <a:r>
              <a:rPr lang="en-US" alt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br>
              <a:rPr lang="en-US" altLang="en-US" sz="36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altLang="en-US" sz="3600" b="1" dirty="0">
              <a:solidFill>
                <a:srgbClr val="0070C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60ED3EE-C700-40C0-974A-7F41D04B1FAC}"/>
              </a:ext>
            </a:extLst>
          </p:cNvPr>
          <p:cNvSpPr txBox="1"/>
          <p:nvPr/>
        </p:nvSpPr>
        <p:spPr>
          <a:xfrm>
            <a:off x="0" y="6474023"/>
            <a:ext cx="180716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sz="1400" dirty="0">
                <a:solidFill>
                  <a:srgbClr val="002060"/>
                </a:solidFill>
              </a:rPr>
              <a:t>Mise à jour: avril 2016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73325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FR" sz="3600" b="1" dirty="0">
                <a:solidFill>
                  <a:srgbClr val="002060"/>
                </a:solidFill>
              </a:rPr>
              <a:t>Objectifs d'apprentissage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457200" y="1447800"/>
            <a:ext cx="8305800" cy="32855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ts val="2700"/>
              </a:lnSpc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À la fin de cet exercice, vous devriez être en mesure:</a:t>
            </a:r>
          </a:p>
          <a:p>
            <a:pPr algn="just">
              <a:lnSpc>
                <a:spcPts val="2700"/>
              </a:lnSpc>
            </a:pPr>
            <a:endParaRPr lang="fr-FR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 décrire la composition d'une équipe d'intervention rapide (EIR).</a:t>
            </a:r>
          </a:p>
          <a:p>
            <a:pPr lvl="0"/>
            <a:endParaRPr lang="en-GB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lvl="0" indent="-342900">
              <a:buFont typeface="Arial" panose="020B0604020202020204" pitchFamily="34" charset="0"/>
              <a:buChar char="•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D’expliquer le rôle spécifique de chaque membre de l'EIR.</a:t>
            </a:r>
            <a:endParaRPr lang="en-GB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>
              <a:lnSpc>
                <a:spcPts val="2700"/>
              </a:lnSpc>
            </a:pPr>
            <a:endParaRPr lang="fr-FR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just"/>
            <a:endParaRPr lang="fr-FR" sz="2000" dirty="0"/>
          </a:p>
        </p:txBody>
      </p:sp>
    </p:spTree>
    <p:extLst>
      <p:ext uri="{BB962C8B-B14F-4D97-AF65-F5344CB8AC3E}">
        <p14:creationId xmlns:p14="http://schemas.microsoft.com/office/powerpoint/2010/main" val="31363836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44500" y="76200"/>
            <a:ext cx="8229600" cy="1143000"/>
          </a:xfrm>
        </p:spPr>
        <p:txBody>
          <a:bodyPr>
            <a:noAutofit/>
          </a:bodyPr>
          <a:lstStyle/>
          <a:p>
            <a:r>
              <a:rPr lang="fr-FR" sz="3600" b="1" dirty="0">
                <a:solidFill>
                  <a:srgbClr val="002060"/>
                </a:solidFill>
              </a:rPr>
              <a:t>Instructions</a:t>
            </a:r>
            <a:endParaRPr lang="en-GB" sz="3600" b="1" dirty="0">
              <a:solidFill>
                <a:srgbClr val="002060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457200" y="1313795"/>
            <a:ext cx="8229600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Chaque groupe reçoit une série de bandes de papier où sont écrites les tâches devant être réalisées par les membres de l’EIR.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fr-FR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Les groupes devront:</a:t>
            </a:r>
          </a:p>
          <a:p>
            <a:pPr marL="800100" lvl="1" indent="-342900">
              <a:buFont typeface="Courier New" panose="02070309020205020404" pitchFamily="49" charset="0"/>
              <a:buChar char="o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établir la liste des professionnels constituant habituellement une EIR</a:t>
            </a:r>
          </a:p>
          <a:p>
            <a:pPr marL="800100" lvl="1" indent="-342900">
              <a:buFont typeface="Courier New" panose="02070309020205020404" pitchFamily="49" charset="0"/>
              <a:buChar char="o"/>
            </a:pPr>
            <a:r>
              <a:rPr lang="fr-FR" sz="2400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associer chacune des tâches au membre de l’EIR qui en est responsable, en la collant les bandes de papier sur un tableau à 2 colonnes (voir diapositive suivante).</a:t>
            </a:r>
            <a:br>
              <a:rPr lang="fr-FR" sz="2400" dirty="0"/>
            </a:br>
            <a:endParaRPr lang="fr-FR" sz="2400" dirty="0">
              <a:solidFill>
                <a:srgbClr val="002060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0443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3600" b="1" dirty="0">
                <a:solidFill>
                  <a:srgbClr val="002060"/>
                </a:solidFill>
              </a:rPr>
              <a:t>Rôle des membres de l’EIR</a:t>
            </a:r>
            <a:endParaRPr lang="en-GB" sz="3600" b="1" dirty="0">
              <a:solidFill>
                <a:srgbClr val="002060"/>
              </a:solidFill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134822585"/>
              </p:ext>
            </p:extLst>
          </p:nvPr>
        </p:nvGraphicFramePr>
        <p:xfrm>
          <a:off x="609600" y="1524000"/>
          <a:ext cx="7620000" cy="411834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971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6482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503692"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Membres/Fonctions</a:t>
                      </a:r>
                      <a:endParaRPr lang="en-GB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Tâches</a:t>
                      </a:r>
                      <a:endParaRPr lang="en-GB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19690">
                <a:tc rowSpan="3"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Membre de l'EIR               (par exemple clinicien, épidémiologiste…)</a:t>
                      </a:r>
                      <a:endParaRPr lang="en-GB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Coller les tâches ici</a:t>
                      </a:r>
                      <a:endParaRPr lang="en-GB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9582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100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000">
                          <a:effectLst/>
                        </a:rPr>
                        <a:t> </a:t>
                      </a:r>
                      <a:endParaRPr lang="en-GB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19690">
                <a:tc rowSpan="3"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Membre de l'EIR </a:t>
                      </a:r>
                      <a:endParaRPr lang="en-GB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en-GB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1969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1969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en-GB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419690">
                <a:tc rowSpan="3">
                  <a:txBody>
                    <a:bodyPr/>
                    <a:lstStyle/>
                    <a:p>
                      <a:pPr marL="457200"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600" dirty="0">
                          <a:effectLst/>
                        </a:rPr>
                        <a:t>Membre de l'EIR</a:t>
                      </a:r>
                      <a:endParaRPr lang="en-GB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en-GB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41969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n-GB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419690">
                <a:tc vMerge="1">
                  <a:txBody>
                    <a:bodyPr/>
                    <a:lstStyle/>
                    <a:p>
                      <a:endParaRPr lang="en-GB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457200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000" dirty="0">
                          <a:effectLst/>
                        </a:rPr>
                        <a:t> </a:t>
                      </a:r>
                      <a:endParaRPr lang="en-GB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4060093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Title 1">
            <a:extLst>
              <a:ext uri="{FF2B5EF4-FFF2-40B4-BE49-F238E27FC236}">
                <a16:creationId xmlns:a16="http://schemas.microsoft.com/office/drawing/2014/main" id="{75A310CD-2EA6-4C4B-9A39-48B0109090F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altLang="en-US" sz="3600" b="1">
                <a:solidFill>
                  <a:srgbClr val="002060"/>
                </a:solidFill>
              </a:rPr>
              <a:t>Clause de non-responsabilité</a:t>
            </a:r>
          </a:p>
        </p:txBody>
      </p:sp>
      <p:sp>
        <p:nvSpPr>
          <p:cNvPr id="46083" name="Content Placeholder 2">
            <a:extLst>
              <a:ext uri="{FF2B5EF4-FFF2-40B4-BE49-F238E27FC236}">
                <a16:creationId xmlns:a16="http://schemas.microsoft.com/office/drawing/2014/main" id="{A0EB7FF0-DE40-4487-80F0-493239C7D3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57200" y="1484313"/>
            <a:ext cx="8229600" cy="4525962"/>
          </a:xfrm>
        </p:spPr>
        <p:txBody>
          <a:bodyPr/>
          <a:lstStyle/>
          <a:p>
            <a:pPr marL="0" indent="0">
              <a:buFont typeface="Arial" panose="020B0604020202020204" pitchFamily="34" charset="0"/>
              <a:buNone/>
            </a:pPr>
            <a:r>
              <a:rPr lang="en-US" altLang="en-US" sz="1500" b="1"/>
              <a:t>WHO Health Security Learning Platform - </a:t>
            </a:r>
            <a:r>
              <a:rPr lang="en-US" altLang="en-US" sz="1400" b="1"/>
              <a:t>Training Materials</a:t>
            </a:r>
            <a:endParaRPr lang="en-US" altLang="en-US" sz="1500" b="1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 b="1"/>
              <a:t>Plateforme d’Apprentissage de l'OMS sur la Sécurité Sanitaire - Matériel de formation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Ces matériels de formation de l'OMS sont © Organisation mondiale de la Santé (OMS) 2018. Tous droits réservés.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Votre utilisation de ces matériels est soumise aux conditions d’utilisation de la "Plate-forme d'Apprentissage de la Sécurité Sanitaire de l’OMS, Matériel de Formation", que vous avez acceptés lors du téléchargement et qui sont disponibles sur la Plateforme d'Apprentissage de la Sécurité Sanitaire: </a:t>
            </a:r>
            <a:r>
              <a:rPr lang="en-US" altLang="en-US" sz="1500" u="sng">
                <a:hlinkClick r:id="rId2"/>
              </a:rPr>
              <a:t>https://extranet.who.int/hslp</a:t>
            </a:r>
            <a:endParaRPr lang="en-US" altLang="en-US" sz="1500" u="sng"/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Si vous adaptez, modifiez, traduisez ou révisez de toute autre manière le contenu de ces documents, vous n'impliquerez pas que l'OMS soit affiliée à de telles modifications et n'utiliserez pas le nom ou l'emblème de l'OMS dans ces documents modifiés.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fr-FR" altLang="en-US" sz="1500"/>
          </a:p>
          <a:p>
            <a:pPr marL="0" indent="0">
              <a:buFont typeface="Arial" panose="020B0604020202020204" pitchFamily="34" charset="0"/>
              <a:buNone/>
            </a:pPr>
            <a:r>
              <a:rPr lang="fr-FR" altLang="en-US" sz="1500"/>
              <a:t>En outre, nous vous invitons à informer l'OMS de toute modification de ces documents que vous utilisez publiquement, à des fins d'archivage et de développement continu, en envoyant un courrier électronique à l'adresse suivante: </a:t>
            </a:r>
            <a:r>
              <a:rPr lang="fr-FR" altLang="en-US" sz="1500">
                <a:hlinkClick r:id="rId3"/>
              </a:rPr>
              <a:t>ihrhrt@who.int</a:t>
            </a:r>
            <a:r>
              <a:rPr lang="fr-FR" altLang="en-US" sz="1500"/>
              <a:t> </a:t>
            </a:r>
            <a:endParaRPr lang="en-US" altLang="en-US" sz="1500"/>
          </a:p>
        </p:txBody>
      </p:sp>
    </p:spTree>
    <p:extLst>
      <p:ext uri="{BB962C8B-B14F-4D97-AF65-F5344CB8AC3E}">
        <p14:creationId xmlns:p14="http://schemas.microsoft.com/office/powerpoint/2010/main" val="230162855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67544" y="2708920"/>
            <a:ext cx="8229600" cy="1143000"/>
          </a:xfrm>
        </p:spPr>
        <p:txBody>
          <a:bodyPr/>
          <a:lstStyle/>
          <a:p>
            <a:r>
              <a:rPr lang="fr-FR" sz="6000" b="1" i="1" dirty="0" err="1">
                <a:solidFill>
                  <a:srgbClr val="002060"/>
                </a:solidFill>
              </a:rPr>
              <a:t>Merci</a:t>
            </a:r>
            <a:r>
              <a:rPr lang="fr-FR" sz="6000" b="1" i="1" dirty="0">
                <a:solidFill>
                  <a:srgbClr val="002060"/>
                </a:solidFill>
              </a:rPr>
              <a:t> </a:t>
            </a:r>
            <a:r>
              <a:rPr lang="fr-FR" sz="6000" b="1" i="1" dirty="0" err="1">
                <a:solidFill>
                  <a:srgbClr val="002060"/>
                </a:solidFill>
              </a:rPr>
              <a:t>!</a:t>
            </a:r>
            <a:endParaRPr lang="en-GB" sz="6000" b="1" i="1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176391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RC 59 Template E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216</TotalTime>
  <Words>341</Words>
  <Application>Microsoft Office PowerPoint</Application>
  <PresentationFormat>On-screen Show (4:3)</PresentationFormat>
  <Paragraphs>42</Paragraphs>
  <Slides>6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6</vt:i4>
      </vt:variant>
    </vt:vector>
  </HeadingPairs>
  <TitlesOfParts>
    <vt:vector size="13" baseType="lpstr">
      <vt:lpstr>Arial</vt:lpstr>
      <vt:lpstr>Arial Narrow</vt:lpstr>
      <vt:lpstr>Calibri</vt:lpstr>
      <vt:lpstr>Courier New</vt:lpstr>
      <vt:lpstr>Times New Roman</vt:lpstr>
      <vt:lpstr>Office Theme</vt:lpstr>
      <vt:lpstr>RC 59 Template EN</vt:lpstr>
      <vt:lpstr>PowerPoint Presentation</vt:lpstr>
      <vt:lpstr>Objectifs d'apprentissage</vt:lpstr>
      <vt:lpstr>Instructions</vt:lpstr>
      <vt:lpstr>Rôle des membres de l’EIR</vt:lpstr>
      <vt:lpstr>Clause de non-responsabilité</vt:lpstr>
      <vt:lpstr>Merci !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Block A: Activity X (RRT)  Sub - Activity z. National Disaster Coordination Structure and Mechanism: Exercise</dc:title>
  <dc:creator>MUITA, Martin</dc:creator>
  <cp:lastModifiedBy>GOMEZ, Paula</cp:lastModifiedBy>
  <cp:revision>28</cp:revision>
  <dcterms:created xsi:type="dcterms:W3CDTF">2006-08-16T00:00:00Z</dcterms:created>
  <dcterms:modified xsi:type="dcterms:W3CDTF">2018-06-13T13:23:17Z</dcterms:modified>
</cp:coreProperties>
</file>

<file path=docProps/thumbnail.jpeg>
</file>